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FDB7"/>
    <a:srgbClr val="F1E575"/>
    <a:srgbClr val="CCECFF"/>
    <a:srgbClr val="C9D3D7"/>
    <a:srgbClr val="FCF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9" d="100"/>
          <a:sy n="119" d="100"/>
        </p:scale>
        <p:origin x="4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91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c14229a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c14229a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DB7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882090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 dirty="0"/>
              <a:t>   7/27/2023 Updates:</a:t>
            </a:r>
            <a:endParaRPr sz="2000" b="1" i="1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Cleaned up </a:t>
            </a:r>
            <a:r>
              <a:rPr lang="en-US" dirty="0" err="1"/>
              <a:t>growth_app</a:t>
            </a:r>
            <a:r>
              <a:rPr lang="en-US" dirty="0"/>
              <a:t> folder and created </a:t>
            </a:r>
            <a:r>
              <a:rPr lang="en-US" dirty="0" err="1"/>
              <a:t>multi_growth_app_folder</a:t>
            </a: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Made my poster!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Completed 6-well and 12-well dry runs!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Learned about how to create Globus functions and beginning to work within C2Flow</a:t>
            </a:r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2764022"/>
            <a:ext cx="7172700" cy="200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 dirty="0">
                <a:solidFill>
                  <a:schemeClr val="dk1"/>
                </a:solidFill>
              </a:rPr>
              <a:t>Future Goals:</a:t>
            </a:r>
            <a:endParaRPr sz="2000" b="1" i="1" u="sng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>
                <a:solidFill>
                  <a:schemeClr val="dk1"/>
                </a:solidFill>
              </a:rPr>
              <a:t>Complete SULI </a:t>
            </a:r>
            <a:r>
              <a:rPr lang="en-US" dirty="0">
                <a:solidFill>
                  <a:schemeClr val="dk1"/>
                </a:solidFill>
              </a:rPr>
              <a:t>Paper Report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>
                <a:solidFill>
                  <a:schemeClr val="dk1"/>
                </a:solidFill>
              </a:rPr>
              <a:t>Smooth out actions in picking up plates in stack of 12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>
                <a:solidFill>
                  <a:schemeClr val="dk1"/>
                </a:solidFill>
              </a:rPr>
              <a:t>Finish 12 Hour Wet Run This Week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>
                <a:solidFill>
                  <a:schemeClr val="dk1"/>
                </a:solidFill>
              </a:rPr>
              <a:t>Successfully make a 12 Hour Cells Run Next week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>
                <a:solidFill>
                  <a:schemeClr val="dk1"/>
                </a:solidFill>
              </a:rPr>
              <a:t>C2Flow – Process data transferred to </a:t>
            </a:r>
            <a:r>
              <a:rPr lang="en-US" dirty="0" err="1">
                <a:solidFill>
                  <a:schemeClr val="dk1"/>
                </a:solidFill>
              </a:rPr>
              <a:t>Hidex</a:t>
            </a:r>
            <a:r>
              <a:rPr lang="en-US" dirty="0">
                <a:solidFill>
                  <a:schemeClr val="dk1"/>
                </a:solidFill>
              </a:rPr>
              <a:t> and create </a:t>
            </a:r>
            <a:r>
              <a:rPr lang="en-US" dirty="0" err="1">
                <a:solidFill>
                  <a:schemeClr val="dk1"/>
                </a:solidFill>
              </a:rPr>
              <a:t>funcx</a:t>
            </a:r>
            <a:r>
              <a:rPr lang="en-US" dirty="0">
                <a:solidFill>
                  <a:schemeClr val="dk1"/>
                </a:solidFill>
              </a:rPr>
              <a:t> “</a:t>
            </a:r>
            <a:r>
              <a:rPr lang="en-US" dirty="0" err="1">
                <a:solidFill>
                  <a:schemeClr val="dk1"/>
                </a:solidFill>
              </a:rPr>
              <a:t>Line_of_best_fit</a:t>
            </a:r>
            <a:r>
              <a:rPr lang="en-US" dirty="0">
                <a:solidFill>
                  <a:schemeClr val="dk1"/>
                </a:solidFill>
              </a:rPr>
              <a:t>” to calculate slope of line of best fit for Arvind’s group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>
                <a:solidFill>
                  <a:schemeClr val="dk1"/>
                </a:solidFill>
              </a:rPr>
              <a:t>Show download csv file on Globus Portal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A1C33-39C4-41AD-13FF-ACC3178D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40" b="16023"/>
          <a:stretch/>
        </p:blipFill>
        <p:spPr>
          <a:xfrm>
            <a:off x="3277417" y="1291137"/>
            <a:ext cx="2738374" cy="19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2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/>
        </p:nvSpPr>
        <p:spPr>
          <a:xfrm>
            <a:off x="449625" y="381000"/>
            <a:ext cx="34182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Current Progress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838750" y="381000"/>
            <a:ext cx="38976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Next Steps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61250" y="987550"/>
            <a:ext cx="198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09800" y="987550"/>
            <a:ext cx="38373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High-level Familiarity with Workflow at Bio and RPL Workcell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838750" y="987550"/>
            <a:ext cx="38373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Training Modules &amp; Delving Deeper into Programming Module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287825" y="2057400"/>
            <a:ext cx="34182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Goals: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08350" y="2740150"/>
            <a:ext cx="6448200" cy="141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Have a lot of fun!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Achieve an Integrated Workflow System in Bio Workcell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Learn about SDL Interface Mechanisms + Various Projects in RPL and Bio Departments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Contribute to Publishing a Paper Based on Findings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3D8A1D3F-2BDC-B0C8-BBF2-61C2FAB75EB8}"/>
              </a:ext>
            </a:extLst>
          </p:cNvPr>
          <p:cNvSpPr/>
          <p:nvPr/>
        </p:nvSpPr>
        <p:spPr>
          <a:xfrm>
            <a:off x="6183524" y="2183859"/>
            <a:ext cx="1532959" cy="387891"/>
          </a:xfrm>
          <a:prstGeom prst="ellipse">
            <a:avLst/>
          </a:prstGeom>
          <a:solidFill>
            <a:srgbClr val="C9D3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/>
          <p:nvPr/>
        </p:nvSpPr>
        <p:spPr>
          <a:xfrm>
            <a:off x="94600" y="-63050"/>
            <a:ext cx="88209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 dirty="0"/>
              <a:t>   7/20/2023 Updates:</a:t>
            </a:r>
            <a:endParaRPr sz="2000" b="1" i="1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Single Plate uploaded to Globus correctly! Can now access Globus files to process data from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Developed and tested code that finds experiment on SDL BIO portal, reads experimental results, and finally processes it into an Excel file for convenience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Finished writing my poster!</a:t>
            </a:r>
          </a:p>
          <a:p>
            <a:pPr marL="457200" indent="-317500">
              <a:buSzPts val="1400"/>
              <a:buFont typeface="Arial"/>
              <a:buChar char="-"/>
            </a:pPr>
            <a:r>
              <a:rPr lang="en-US" dirty="0">
                <a:solidFill>
                  <a:schemeClr val="dk1"/>
                </a:solidFill>
              </a:rPr>
              <a:t>Smoothed out some </a:t>
            </a:r>
            <a:r>
              <a:rPr lang="en-US" dirty="0" err="1">
                <a:solidFill>
                  <a:schemeClr val="dk1"/>
                </a:solidFill>
              </a:rPr>
              <a:t>PlateCrane</a:t>
            </a:r>
            <a:r>
              <a:rPr lang="en-US" dirty="0">
                <a:solidFill>
                  <a:schemeClr val="dk1"/>
                </a:solidFill>
              </a:rPr>
              <a:t> movements within structure and upload to Globus</a:t>
            </a:r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2756000"/>
            <a:ext cx="71727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 dirty="0">
                <a:solidFill>
                  <a:schemeClr val="dk1"/>
                </a:solidFill>
              </a:rPr>
              <a:t>Future Goals:</a:t>
            </a:r>
            <a:endParaRPr sz="2000" b="1" i="1" u="sng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>
                <a:solidFill>
                  <a:schemeClr val="dk1"/>
                </a:solidFill>
              </a:rPr>
              <a:t>Use developed code architecture to write a growth assay that starts with human input (4 plates) and then trains AI model to run 8 more plates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>
                <a:solidFill>
                  <a:schemeClr val="dk1"/>
                </a:solidFill>
              </a:rPr>
              <a:t>Complete SULI </a:t>
            </a:r>
            <a:r>
              <a:rPr lang="en-US" dirty="0">
                <a:solidFill>
                  <a:schemeClr val="dk1"/>
                </a:solidFill>
              </a:rPr>
              <a:t>Paper Deliverable and Record Poster Presentation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>
                <a:solidFill>
                  <a:schemeClr val="dk1"/>
                </a:solidFill>
              </a:rPr>
              <a:t>Add the ability to capture line of best fit from experimental data for Ramanathan group’s AI model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>
                <a:solidFill>
                  <a:schemeClr val="dk1"/>
                </a:solidFill>
              </a:rPr>
              <a:t>Run 6 multi-plate cell run this week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EB78F-233E-521E-ED2F-297A68A8097C}"/>
              </a:ext>
            </a:extLst>
          </p:cNvPr>
          <p:cNvSpPr txBox="1"/>
          <p:nvPr/>
        </p:nvSpPr>
        <p:spPr>
          <a:xfrm>
            <a:off x="94600" y="1506580"/>
            <a:ext cx="5170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i="1" u="sng" dirty="0"/>
              <a:t>Vibe For the Upcoming Week: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214DA-E1A8-2883-20F6-B1DAC8E98DD9}"/>
              </a:ext>
            </a:extLst>
          </p:cNvPr>
          <p:cNvSpPr txBox="1"/>
          <p:nvPr/>
        </p:nvSpPr>
        <p:spPr>
          <a:xfrm>
            <a:off x="363474" y="1854291"/>
            <a:ext cx="5881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/>
              <a:t>Time to Cook! I want to begin synthesizing the features I developed in parallel for the growth curve application into multiple-plate runs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C42B3B-E851-066C-38F5-6A12199474CA}"/>
              </a:ext>
            </a:extLst>
          </p:cNvPr>
          <p:cNvSpPr/>
          <p:nvPr/>
        </p:nvSpPr>
        <p:spPr>
          <a:xfrm>
            <a:off x="6926599" y="167009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39BBDDE2-6420-8E22-FFBA-F1FBF895CF63}"/>
              </a:ext>
            </a:extLst>
          </p:cNvPr>
          <p:cNvSpPr/>
          <p:nvPr/>
        </p:nvSpPr>
        <p:spPr>
          <a:xfrm>
            <a:off x="7123016" y="1846956"/>
            <a:ext cx="593467" cy="576447"/>
          </a:xfrm>
          <a:prstGeom prst="cloudCallout">
            <a:avLst>
              <a:gd name="adj1" fmla="val -9943"/>
              <a:gd name="adj2" fmla="val 26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0A0D00C2-017D-15E8-31E2-AECE0C4CA001}"/>
              </a:ext>
            </a:extLst>
          </p:cNvPr>
          <p:cNvSpPr/>
          <p:nvPr/>
        </p:nvSpPr>
        <p:spPr>
          <a:xfrm>
            <a:off x="7469778" y="2355890"/>
            <a:ext cx="593467" cy="576447"/>
          </a:xfrm>
          <a:prstGeom prst="cloudCallout">
            <a:avLst>
              <a:gd name="adj1" fmla="val -9943"/>
              <a:gd name="adj2" fmla="val 26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EE6497-D916-59AA-C26E-EBBB9428E824}"/>
              </a:ext>
            </a:extLst>
          </p:cNvPr>
          <p:cNvSpPr/>
          <p:nvPr/>
        </p:nvSpPr>
        <p:spPr>
          <a:xfrm>
            <a:off x="7264301" y="1980739"/>
            <a:ext cx="310896" cy="308879"/>
          </a:xfrm>
          <a:prstGeom prst="ellipse">
            <a:avLst/>
          </a:prstGeom>
          <a:solidFill>
            <a:srgbClr val="FCF604"/>
          </a:solidFill>
          <a:ln>
            <a:solidFill>
              <a:srgbClr val="FCF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469D89-8618-6CD7-0000-21C5E1BAD93B}"/>
              </a:ext>
            </a:extLst>
          </p:cNvPr>
          <p:cNvSpPr/>
          <p:nvPr/>
        </p:nvSpPr>
        <p:spPr>
          <a:xfrm>
            <a:off x="7612399" y="2535289"/>
            <a:ext cx="310896" cy="308879"/>
          </a:xfrm>
          <a:prstGeom prst="ellipse">
            <a:avLst/>
          </a:prstGeom>
          <a:solidFill>
            <a:srgbClr val="FCF604"/>
          </a:solidFill>
          <a:ln>
            <a:solidFill>
              <a:srgbClr val="FCF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8820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   7/12/2023 Updates: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 first cells test!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Fixed positioning on Hudson Solo index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 6 well plate on experiment setup with updated Excel structure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Developed full architecture for multiple well Plates and placeholder AI structure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2756000"/>
            <a:ext cx="71727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Future Goals:</a:t>
            </a:r>
            <a:endParaRPr sz="2000" b="1" i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Use developed code architecture to write a growth assay that starts with human input (4 plates) and then trains AI model to run 8 more plates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Smooth out some PlateCrane movements within structure and upload to Globus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Complete SULI deliverables - poster, paper, etc.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Talk with Ramanathan group to see what elements I can add to the structure to help transitioning their AI software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Run multi-plate cell run next week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Final Form of Project: Showcasing BIO workcell setup with human/AI combination of Multiple Growth Cells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t="26629" b="13407"/>
          <a:stretch/>
        </p:blipFill>
        <p:spPr>
          <a:xfrm>
            <a:off x="2417225" y="1222900"/>
            <a:ext cx="4164301" cy="187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8820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   7/5/2023 Updates: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Hidex client finally works in 12–hour run! – Filtered IP address of anything in socket but Potts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Created master Excel document structure for scientists to prepare their run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Excel document data into Multi-Loop Run payload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3441800"/>
            <a:ext cx="71727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Future Goals:</a:t>
            </a:r>
            <a:endParaRPr sz="2000" b="1" i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Run single-well plate experiment with cells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Fix positioning on Hudson Solo Index 2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Run 6 well plate on experiment setup and updated Excel structure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Incorporate VERY BASIC placeholder AI model into code structure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4575" y="1112300"/>
            <a:ext cx="54453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Scientists’ Perspective on Growth Assay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How will they be starting the run?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Is there a website they will input their desired culture and media combinations or is Excel template fine?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Will we need to be able to search for previous runs?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On Globus/On Local Computer?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How would our barcoding look like? Should ID names for files indicate the time of experimental run start?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What features would we want to incorporate within the structure of our experiment?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875" y="1216625"/>
            <a:ext cx="3242788" cy="24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215075" y="3711475"/>
            <a:ext cx="39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When the HIDEX finally runs a 12-hour test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882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   6/29/2023 Updates: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Journal Club Presentation Went Well!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Learned C# Scripts, Sockets, and Hidex Client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3901925"/>
            <a:ext cx="81822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Future Goals:</a:t>
            </a:r>
            <a:endParaRPr sz="2000" b="1" i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Get the Hidex client running in a 12 hour “REAL CELLS TEST”  without problems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Begin to create infrastructure to house AI-based runs (“Barcoding” plates, reading stock Solo columns from experiment level to the workflow 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025" y="533400"/>
            <a:ext cx="4863078" cy="27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6624" y="470350"/>
            <a:ext cx="1221475" cy="13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94600" y="787225"/>
            <a:ext cx="42603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Me vs. Hidex (Round by Round)</a:t>
            </a:r>
            <a:br>
              <a:rPr lang="en" sz="600" b="1">
                <a:solidFill>
                  <a:schemeClr val="dk1"/>
                </a:solidFill>
              </a:rPr>
            </a:br>
            <a:r>
              <a:rPr lang="en" b="1">
                <a:solidFill>
                  <a:schemeClr val="dk1"/>
                </a:solidFill>
              </a:rPr>
              <a:t>Round One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Hidex: </a:t>
            </a:r>
            <a:r>
              <a:rPr lang="en">
                <a:solidFill>
                  <a:schemeClr val="dk1"/>
                </a:solidFill>
              </a:rPr>
              <a:t>Overwhelmed by pinging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Response: </a:t>
            </a:r>
            <a:r>
              <a:rPr lang="en">
                <a:solidFill>
                  <a:schemeClr val="dk1"/>
                </a:solidFill>
              </a:rPr>
              <a:t>Global action in process boolean and global static client with defined address</a:t>
            </a:r>
            <a:br>
              <a:rPr lang="en">
                <a:solidFill>
                  <a:schemeClr val="dk1"/>
                </a:solidFill>
              </a:rPr>
            </a:b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Round Two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Hidex: </a:t>
            </a:r>
            <a:r>
              <a:rPr lang="en">
                <a:solidFill>
                  <a:schemeClr val="dk1"/>
                </a:solidFill>
              </a:rPr>
              <a:t>Stuck on accept state in socket and abandoned mutex error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Response: </a:t>
            </a:r>
            <a:r>
              <a:rPr lang="en">
                <a:solidFill>
                  <a:schemeClr val="dk1"/>
                </a:solidFill>
              </a:rPr>
              <a:t>Created TCPlistener class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Round Three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Hidex: </a:t>
            </a:r>
            <a:r>
              <a:rPr lang="en">
                <a:solidFill>
                  <a:schemeClr val="dk1"/>
                </a:solidFill>
              </a:rPr>
              <a:t>Forcibly closed by host error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Response: </a:t>
            </a:r>
            <a:r>
              <a:rPr lang="en">
                <a:solidFill>
                  <a:schemeClr val="dk1"/>
                </a:solidFill>
              </a:rPr>
              <a:t>Polled before receiving data to assess if RST packet is being sent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8820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   6/22/2023 Updates: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Debugged Multi-Workflow Architecture + Ran 2 Plates Yesterday Without Code Breaking!</a:t>
            </a:r>
            <a:endParaRPr/>
          </a:p>
          <a:p>
            <a:pPr marL="8001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Couple Observations: (1) LidNest indices are weird and (2) Plate Crane can’t pick up Solo 3 tip box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Wrote Journal Club Presentation on BacterAI, Michigan-based AI Software that “Closes the Loop”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Learned from Paper to Outline Larger Structure for Closing the Loop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3901925"/>
            <a:ext cx="71727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Future Goals:</a:t>
            </a:r>
            <a:endParaRPr sz="2000" b="1" i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Testing Multiple Plates (6 Plates, 12 Plates)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Further Develop </a:t>
            </a:r>
            <a:r>
              <a:rPr lang="en" b="1">
                <a:solidFill>
                  <a:schemeClr val="dk1"/>
                </a:solidFill>
              </a:rPr>
              <a:t>Globus Data Reading Structure</a:t>
            </a:r>
            <a:r>
              <a:rPr lang="en">
                <a:solidFill>
                  <a:schemeClr val="dk1"/>
                </a:solidFill>
              </a:rPr>
              <a:t> and Machine Learning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Implement learning algorithm to close the loop: How would we be collaborating with Dr. Arvind’s group for this?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4575" y="1112298"/>
            <a:ext cx="86397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Larger Structure to Close the Loop (Developing as I Learn):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Load AI model structure into program (From Globus if able to do so or locally on computer)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Use AI model to determine up to 12 combinations of antibiotic, cell type, and concentration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corresponding to optimal cell growth, or lack thereof, and save these combinations into their respective arrays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Execute the multi-run experiment, with the payload for the Hudson Solo using respective array values for each iteration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Transfer T0 and T12 Hidex data from Hudson Client to Potts and then publish data to Globus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Read Hudson data from Globus if able to do so or locally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Re-train the AI Model structure on new data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Upload AI model to wherever it is being stored (From Globus if able to do so or locally on computer)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Set up new experiment and repeat steps 1-7 ← </a:t>
            </a:r>
            <a:r>
              <a:rPr lang="en" b="1">
                <a:solidFill>
                  <a:schemeClr val="dk1"/>
                </a:solidFill>
              </a:rPr>
              <a:t>Only Step With Human Involvement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7798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   6/14/2023 Updates: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Implemented Tip Refill Script in C# - now successfully part of BIO workflow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Developing Multi-Run Code + Workflow that Can Hold Up to 12 Plates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Learned about Globus Data Transfer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941225" y="3289725"/>
            <a:ext cx="50817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Future Goals:</a:t>
            </a:r>
            <a:endParaRPr sz="2000" b="1" i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Testing Multiple Plates Up to 12 Plates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Implementing Data Reading from Globus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Learn about Machine Learning and AI to close the loop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Create a basic ML code for the BIO workcell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4575" y="936250"/>
            <a:ext cx="237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Multi-Run Code</a:t>
            </a:r>
            <a:endParaRPr sz="2000" b="1" i="1" u="sng"/>
          </a:p>
        </p:txBody>
      </p:sp>
      <p:sp>
        <p:nvSpPr>
          <p:cNvPr id="57" name="Google Shape;57;p13"/>
          <p:cNvSpPr txBox="1"/>
          <p:nvPr/>
        </p:nvSpPr>
        <p:spPr>
          <a:xfrm>
            <a:off x="493550" y="1641250"/>
            <a:ext cx="284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IF WELL PLATES REMAIN:</a:t>
            </a:r>
            <a:endParaRPr b="1"/>
          </a:p>
        </p:txBody>
      </p:sp>
      <p:sp>
        <p:nvSpPr>
          <p:cNvPr id="58" name="Google Shape;58;p13"/>
          <p:cNvSpPr txBox="1"/>
          <p:nvPr/>
        </p:nvSpPr>
        <p:spPr>
          <a:xfrm>
            <a:off x="365900" y="4028150"/>
            <a:ext cx="309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IF PLATES IN INCUBATOR + T12:</a:t>
            </a:r>
            <a:endParaRPr b="1"/>
          </a:p>
        </p:txBody>
      </p:sp>
      <p:sp>
        <p:nvSpPr>
          <p:cNvPr id="59" name="Google Shape;59;p13"/>
          <p:cNvSpPr txBox="1"/>
          <p:nvPr/>
        </p:nvSpPr>
        <p:spPr>
          <a:xfrm>
            <a:off x="433025" y="4240000"/>
            <a:ext cx="3585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Conduct T12 Reading from designated plate ID + remove incubation start time once done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333" y="1088650"/>
            <a:ext cx="4884041" cy="20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376225" y="1929650"/>
            <a:ext cx="29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Setup the Hudson Experiment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376225" y="2706275"/>
            <a:ext cx="332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Conduct Experiment to Incubation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376225" y="3072650"/>
            <a:ext cx="29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“Dispose” of Used Materials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525725" y="2132659"/>
            <a:ext cx="341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Always provides a 96 well and places top in Stack 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If iterations is even, tip box and dilution deep well as well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If iterations is factor of 6, growth media deep well as well 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518000" y="3352400"/>
            <a:ext cx="332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If total removals is even, gets rid of tip box and serial dilution plate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If total removals is factor of 6, dispose growth media deep well as well</a:t>
            </a:r>
            <a:endParaRPr sz="1000"/>
          </a:p>
        </p:txBody>
      </p:sp>
      <p:sp>
        <p:nvSpPr>
          <p:cNvPr id="66" name="Google Shape;66;p13"/>
          <p:cNvSpPr txBox="1"/>
          <p:nvPr/>
        </p:nvSpPr>
        <p:spPr>
          <a:xfrm>
            <a:off x="150775" y="1317250"/>
            <a:ext cx="237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For each Loop:</a:t>
            </a:r>
            <a:endParaRPr sz="1600" b="1"/>
          </a:p>
        </p:txBody>
      </p:sp>
      <p:sp>
        <p:nvSpPr>
          <p:cNvPr id="67" name="Google Shape;67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26777" t="27153" b="18353"/>
          <a:stretch/>
        </p:blipFill>
        <p:spPr>
          <a:xfrm>
            <a:off x="564950" y="2799925"/>
            <a:ext cx="3381673" cy="18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-57800" y="165550"/>
            <a:ext cx="42921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Updates: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Executed Basic Workflow + Learned About In-depth Procedures using Wei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Completed Training Modules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Created C# Script for Sending Tip Refilled Command to Hudson Solo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Unsure where to execute this, Hudson script makes sense and is currently C#, but we want to write it in Python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Developed First and Second Iteration Code to translate Bio Workflow into Parallel Workflow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722375" y="4667100"/>
            <a:ext cx="95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Hey Raf!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292200" y="13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Multiple Loops + Parallelization: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4085900" y="4244650"/>
            <a:ext cx="5081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Learning about Globus, Further Testing Parallel Structure, Data Analytics from Hidex to Eventually Close Loop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216000" y="4041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Future Steps: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t="18685"/>
          <a:stretch/>
        </p:blipFill>
        <p:spPr>
          <a:xfrm>
            <a:off x="6273825" y="366175"/>
            <a:ext cx="2870173" cy="12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310500" y="315838"/>
            <a:ext cx="2128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Executing Tasks in Parallel to Optimize Time Spent for Multiple Wells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4302675" y="1316425"/>
            <a:ext cx="20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Current Setup: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4150275" y="2506725"/>
            <a:ext cx="26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Questions + Concerns: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4305302" y="2781301"/>
            <a:ext cx="495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Worried about PlateCrane hitting Solo since they are working at the same time, especially during incubation. Is there a way to mitigate this?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4481350" y="1608075"/>
            <a:ext cx="1548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Zero State: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Transfer to Hudson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2. Hudson Experiment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Set Aside Well Plate</a:t>
            </a:r>
            <a:endParaRPr sz="1000"/>
          </a:p>
        </p:txBody>
      </p:sp>
      <p:sp>
        <p:nvSpPr>
          <p:cNvPr id="66" name="Google Shape;66;p13"/>
          <p:cNvSpPr txBox="1"/>
          <p:nvPr/>
        </p:nvSpPr>
        <p:spPr>
          <a:xfrm>
            <a:off x="6194997" y="15911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Every Other State: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1. Transfer to Hudson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2. </a:t>
            </a:r>
            <a:r>
              <a:rPr lang="en" sz="1000" b="1">
                <a:solidFill>
                  <a:schemeClr val="dk1"/>
                </a:solidFill>
              </a:rPr>
              <a:t>IN PARALLEL: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Hudson Experiment </a:t>
            </a:r>
            <a:r>
              <a:rPr lang="en" sz="1000" b="1">
                <a:solidFill>
                  <a:schemeClr val="dk1"/>
                </a:solidFill>
              </a:rPr>
              <a:t>AND </a:t>
            </a:r>
            <a:r>
              <a:rPr lang="en" sz="1000">
                <a:solidFill>
                  <a:schemeClr val="dk1"/>
                </a:solidFill>
              </a:rPr>
              <a:t>Transfer Aside to Incubator </a:t>
            </a:r>
            <a:r>
              <a:rPr lang="en" sz="1000" b="1">
                <a:solidFill>
                  <a:schemeClr val="dk1"/>
                </a:solidFill>
              </a:rPr>
              <a:t>if </a:t>
            </a:r>
            <a:r>
              <a:rPr lang="en" sz="1000">
                <a:solidFill>
                  <a:schemeClr val="dk1"/>
                </a:solidFill>
              </a:rPr>
              <a:t>present then</a:t>
            </a:r>
            <a:r>
              <a:rPr lang="en" sz="1000" b="1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Read another plate after incubator </a:t>
            </a:r>
            <a:r>
              <a:rPr lang="en" sz="1000" b="1">
                <a:solidFill>
                  <a:schemeClr val="dk1"/>
                </a:solidFill>
              </a:rPr>
              <a:t>if </a:t>
            </a:r>
            <a:r>
              <a:rPr lang="en" sz="1000">
                <a:solidFill>
                  <a:schemeClr val="dk1"/>
                </a:solidFill>
              </a:rPr>
              <a:t>after incubation time and present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3. Set Aside Well Plate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4305302" y="3543301"/>
            <a:ext cx="495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way I can receive GitHub Access? Currently, I am not able to push and pull to branches.</a:t>
            </a:r>
            <a:endParaRPr/>
          </a:p>
        </p:txBody>
      </p:sp>
      <p:cxnSp>
        <p:nvCxnSpPr>
          <p:cNvPr id="68" name="Google Shape;68;p13"/>
          <p:cNvCxnSpPr/>
          <p:nvPr/>
        </p:nvCxnSpPr>
        <p:spPr>
          <a:xfrm>
            <a:off x="4162100" y="771200"/>
            <a:ext cx="12000" cy="403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80400" y="103275"/>
            <a:ext cx="5921100" cy="80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Fun Fact: I am is the shortest sentence in the English language.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09625" y="495300"/>
            <a:ext cx="11598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I’m Alp!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25" y="1605150"/>
            <a:ext cx="2315550" cy="33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3" y="1060324"/>
            <a:ext cx="2152574" cy="265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49" y="3422550"/>
            <a:ext cx="1993201" cy="160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2948" y="3320915"/>
            <a:ext cx="1651700" cy="16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5" y="1060325"/>
            <a:ext cx="2372069" cy="25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2600" y="1985300"/>
            <a:ext cx="1651699" cy="14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0225" y="3399692"/>
            <a:ext cx="1993201" cy="183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1476</Words>
  <Application>Microsoft Office PowerPoint</Application>
  <PresentationFormat>On-screen Show (16:9)</PresentationFormat>
  <Paragraphs>152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Comfortaa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 Demirtas</dc:creator>
  <cp:lastModifiedBy>Alp Demirtas</cp:lastModifiedBy>
  <cp:revision>14</cp:revision>
  <dcterms:modified xsi:type="dcterms:W3CDTF">2023-07-27T12:46:44Z</dcterms:modified>
</cp:coreProperties>
</file>